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2-2.png>
</file>

<file path=ppt/media/image-3-1.png>
</file>

<file path=ppt/media/image-3-2.png>
</file>

<file path=ppt/media/image-3-3.png>
</file>

<file path=ppt/media/image-3-4.png>
</file>

<file path=ppt/media/image-4-1.png>
</file>

<file path=ppt/media/image-4-2.png>
</file>

<file path=ppt/media/image-4-3.png>
</file>

<file path=ppt/media/image-5-1.png>
</file>

<file path=ppt/media/image-5-2.png>
</file>

<file path=ppt/media/image-5-3.png>
</file>

<file path=ppt/media/image-6-1.png>
</file>

<file path=ppt/media/image-6-2.png>
</file>

<file path=ppt/media/image-6-3.png>
</file>

<file path=ppt/media/image-7-1.png>
</file>

<file path=ppt/media/image-7-2.png>
</file>

<file path=ppt/media/image-7-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6" Type="http://schemas.openxmlformats.org/officeDocument/2006/relationships/slideLayout" Target="../slideLayouts/slideLayout1.xml"/><Relationship Id="rId7"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5" Type="http://schemas.openxmlformats.org/officeDocument/2006/relationships/slideLayout" Target="../slideLayouts/slideLayout1.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5" Type="http://schemas.openxmlformats.org/officeDocument/2006/relationships/slideLayout" Target="../slideLayouts/slideLayout1.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5" Type="http://schemas.openxmlformats.org/officeDocument/2006/relationships/slideLayout" Target="../slideLayouts/slideLayout1.xml"/><Relationship Id="rId6"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5483">
            <a:solidFill>
              <a:srgbClr val="262654"/>
            </a:solidFill>
            <a:prstDash val="solid"/>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2342912"/>
            <a:ext cx="7477601" cy="2499598"/>
          </a:xfrm>
          <a:prstGeom prst="rect">
            <a:avLst/>
          </a:prstGeom>
          <a:noFill/>
          <a:ln/>
        </p:spPr>
        <p:txBody>
          <a:bodyPr wrap="square" rtlCol="0" anchor="t"/>
          <a:lstStyle/>
          <a:p>
            <a:pPr indent="0" marL="0">
              <a:lnSpc>
                <a:spcPts val="6561"/>
              </a:lnSpc>
              <a:buNone/>
            </a:pPr>
            <a:r>
              <a:rPr lang="en-US" sz="5249" b="1" dirty="0">
                <a:solidFill>
                  <a:srgbClr val="FFFFFF"/>
                </a:solidFill>
                <a:latin typeface="Nunito" pitchFamily="34" charset="0"/>
                <a:ea typeface="Nunito" pitchFamily="34" charset="-122"/>
                <a:cs typeface="Nunito" pitchFamily="34" charset="-120"/>
              </a:rPr>
              <a:t>NoSQL vs SQL: A Comprehensive Comparison</a:t>
            </a:r>
            <a:endParaRPr lang="en-US" sz="5249" dirty="0"/>
          </a:p>
        </p:txBody>
      </p:sp>
      <p:sp>
        <p:nvSpPr>
          <p:cNvPr id="6" name="Text 2"/>
          <p:cNvSpPr/>
          <p:nvPr/>
        </p:nvSpPr>
        <p:spPr>
          <a:xfrm>
            <a:off x="6319599" y="5175766"/>
            <a:ext cx="7477601" cy="710803"/>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Discover the similarities and differences between NoSQL and SQL databases, and gain insights into when to choose each for your data management needs.</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5483">
            <a:solidFill>
              <a:srgbClr val="262654"/>
            </a:solidFill>
            <a:prstDash val="solid"/>
          </a:ln>
        </p:spPr>
      </p:sp>
      <p:sp>
        <p:nvSpPr>
          <p:cNvPr id="4" name="Text 1"/>
          <p:cNvSpPr/>
          <p:nvPr/>
        </p:nvSpPr>
        <p:spPr>
          <a:xfrm>
            <a:off x="2348389" y="2291715"/>
            <a:ext cx="4617720" cy="694373"/>
          </a:xfrm>
          <a:prstGeom prst="rect">
            <a:avLst/>
          </a:prstGeom>
          <a:noFill/>
          <a:ln/>
        </p:spPr>
        <p:txBody>
          <a:bodyPr wrap="none" rtlCol="0" anchor="t"/>
          <a:lstStyle/>
          <a:p>
            <a:pPr indent="0" marL="0">
              <a:lnSpc>
                <a:spcPts val="5468"/>
              </a:lnSpc>
              <a:buNone/>
            </a:pPr>
            <a:r>
              <a:rPr lang="en-US" sz="4374" b="1" dirty="0">
                <a:solidFill>
                  <a:srgbClr val="FFFFFF"/>
                </a:solidFill>
                <a:latin typeface="Nunito" pitchFamily="34" charset="0"/>
                <a:ea typeface="Nunito" pitchFamily="34" charset="-122"/>
                <a:cs typeface="Nunito" pitchFamily="34" charset="-120"/>
              </a:rPr>
              <a:t>NoSQL Databases</a:t>
            </a:r>
            <a:endParaRPr lang="en-US" sz="4374" dirty="0"/>
          </a:p>
        </p:txBody>
      </p:sp>
      <p:sp>
        <p:nvSpPr>
          <p:cNvPr id="5" name="Shape 2"/>
          <p:cNvSpPr/>
          <p:nvPr/>
        </p:nvSpPr>
        <p:spPr>
          <a:xfrm>
            <a:off x="2348389" y="3604022"/>
            <a:ext cx="499943" cy="499943"/>
          </a:xfrm>
          <a:prstGeom prst="roundRect">
            <a:avLst>
              <a:gd name="adj" fmla="val 80001"/>
            </a:avLst>
          </a:prstGeom>
          <a:solidFill>
            <a:srgbClr val="00002E"/>
          </a:solidFill>
          <a:ln w="27742">
            <a:solidFill>
              <a:srgbClr val="F2B42D"/>
            </a:solidFill>
            <a:prstDash val="solid"/>
          </a:ln>
        </p:spPr>
      </p:sp>
      <p:sp>
        <p:nvSpPr>
          <p:cNvPr id="6" name="Text 3"/>
          <p:cNvSpPr/>
          <p:nvPr/>
        </p:nvSpPr>
        <p:spPr>
          <a:xfrm>
            <a:off x="2499241" y="3645694"/>
            <a:ext cx="198120" cy="416481"/>
          </a:xfrm>
          <a:prstGeom prst="rect">
            <a:avLst/>
          </a:prstGeom>
          <a:noFill/>
          <a:ln/>
        </p:spPr>
        <p:txBody>
          <a:bodyPr wrap="none" rtlCol="0" anchor="t"/>
          <a:lstStyle/>
          <a:p>
            <a:pPr algn="ctr" indent="0" marL="0">
              <a:lnSpc>
                <a:spcPts val="3281"/>
              </a:lnSpc>
              <a:buNone/>
            </a:pPr>
            <a:r>
              <a:rPr lang="en-US" sz="2624" b="1" dirty="0">
                <a:solidFill>
                  <a:srgbClr val="F2B42D"/>
                </a:solidFill>
                <a:latin typeface="Nunito" pitchFamily="34" charset="0"/>
                <a:ea typeface="Nunito" pitchFamily="34" charset="-122"/>
                <a:cs typeface="Nunito" pitchFamily="34" charset="-120"/>
              </a:rPr>
              <a:t>1</a:t>
            </a:r>
            <a:endParaRPr lang="en-US" sz="2624" dirty="0"/>
          </a:p>
        </p:txBody>
      </p:sp>
      <p:sp>
        <p:nvSpPr>
          <p:cNvPr id="7" name="Text 4"/>
          <p:cNvSpPr/>
          <p:nvPr/>
        </p:nvSpPr>
        <p:spPr>
          <a:xfrm>
            <a:off x="3070503" y="3680341"/>
            <a:ext cx="2865120" cy="347186"/>
          </a:xfrm>
          <a:prstGeom prst="rect">
            <a:avLst/>
          </a:prstGeom>
          <a:noFill/>
          <a:ln/>
        </p:spPr>
        <p:txBody>
          <a:bodyPr wrap="none" rtlCol="0" anchor="t"/>
          <a:lstStyle/>
          <a:p>
            <a:pPr indent="0" marL="0">
              <a:lnSpc>
                <a:spcPts val="2734"/>
              </a:lnSpc>
              <a:buNone/>
            </a:pPr>
            <a:r>
              <a:rPr lang="en-US" sz="2187" b="1" dirty="0">
                <a:solidFill>
                  <a:srgbClr val="F2B42D"/>
                </a:solidFill>
                <a:latin typeface="Nunito" pitchFamily="34" charset="0"/>
                <a:ea typeface="Nunito" pitchFamily="34" charset="-122"/>
                <a:cs typeface="Nunito" pitchFamily="34" charset="-120"/>
              </a:rPr>
              <a:t>Introduction to NoSQL</a:t>
            </a:r>
            <a:endParaRPr lang="en-US" sz="2187" dirty="0"/>
          </a:p>
        </p:txBody>
      </p:sp>
      <p:sp>
        <p:nvSpPr>
          <p:cNvPr id="8" name="Text 5"/>
          <p:cNvSpPr/>
          <p:nvPr/>
        </p:nvSpPr>
        <p:spPr>
          <a:xfrm>
            <a:off x="3070503" y="4160758"/>
            <a:ext cx="4133612" cy="1421606"/>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NoSQL databases provide a flexible and scalable approach to data storage, allowing for rapid development and handling of unstructured or semi-structured data.</a:t>
            </a:r>
            <a:endParaRPr lang="en-US" sz="1750" dirty="0"/>
          </a:p>
        </p:txBody>
      </p:sp>
      <p:sp>
        <p:nvSpPr>
          <p:cNvPr id="9" name="Shape 6"/>
          <p:cNvSpPr/>
          <p:nvPr/>
        </p:nvSpPr>
        <p:spPr>
          <a:xfrm>
            <a:off x="7426285" y="3604022"/>
            <a:ext cx="499943" cy="499943"/>
          </a:xfrm>
          <a:prstGeom prst="roundRect">
            <a:avLst>
              <a:gd name="adj" fmla="val 80001"/>
            </a:avLst>
          </a:prstGeom>
          <a:solidFill>
            <a:srgbClr val="00002E"/>
          </a:solidFill>
          <a:ln w="27742">
            <a:solidFill>
              <a:srgbClr val="D7425E"/>
            </a:solidFill>
            <a:prstDash val="solid"/>
          </a:ln>
        </p:spPr>
      </p:sp>
      <p:sp>
        <p:nvSpPr>
          <p:cNvPr id="10" name="Text 7"/>
          <p:cNvSpPr/>
          <p:nvPr/>
        </p:nvSpPr>
        <p:spPr>
          <a:xfrm>
            <a:off x="7577138" y="3645694"/>
            <a:ext cx="198120" cy="416481"/>
          </a:xfrm>
          <a:prstGeom prst="rect">
            <a:avLst/>
          </a:prstGeom>
          <a:noFill/>
          <a:ln/>
        </p:spPr>
        <p:txBody>
          <a:bodyPr wrap="none" rtlCol="0" anchor="t"/>
          <a:lstStyle/>
          <a:p>
            <a:pPr algn="ctr" indent="0" marL="0">
              <a:lnSpc>
                <a:spcPts val="3281"/>
              </a:lnSpc>
              <a:buNone/>
            </a:pPr>
            <a:r>
              <a:rPr lang="en-US" sz="2624" b="1" dirty="0">
                <a:solidFill>
                  <a:srgbClr val="D7425E"/>
                </a:solidFill>
                <a:latin typeface="Nunito" pitchFamily="34" charset="0"/>
                <a:ea typeface="Nunito" pitchFamily="34" charset="-122"/>
                <a:cs typeface="Nunito" pitchFamily="34" charset="-120"/>
              </a:rPr>
              <a:t>2</a:t>
            </a:r>
            <a:endParaRPr lang="en-US" sz="2624" dirty="0"/>
          </a:p>
        </p:txBody>
      </p:sp>
      <p:sp>
        <p:nvSpPr>
          <p:cNvPr id="11" name="Text 8"/>
          <p:cNvSpPr/>
          <p:nvPr/>
        </p:nvSpPr>
        <p:spPr>
          <a:xfrm>
            <a:off x="8148399" y="3680341"/>
            <a:ext cx="3604260" cy="347186"/>
          </a:xfrm>
          <a:prstGeom prst="rect">
            <a:avLst/>
          </a:prstGeom>
          <a:noFill/>
          <a:ln/>
        </p:spPr>
        <p:txBody>
          <a:bodyPr wrap="none" rtlCol="0" anchor="t"/>
          <a:lstStyle/>
          <a:p>
            <a:pPr indent="0" marL="0">
              <a:lnSpc>
                <a:spcPts val="2734"/>
              </a:lnSpc>
              <a:buNone/>
            </a:pPr>
            <a:r>
              <a:rPr lang="en-US" sz="2187" b="1" dirty="0">
                <a:solidFill>
                  <a:srgbClr val="D7425E"/>
                </a:solidFill>
                <a:latin typeface="Nunito" pitchFamily="34" charset="0"/>
                <a:ea typeface="Nunito" pitchFamily="34" charset="-122"/>
                <a:cs typeface="Nunito" pitchFamily="34" charset="-120"/>
              </a:rPr>
              <a:t>Functionality and Use Cases</a:t>
            </a:r>
            <a:endParaRPr lang="en-US" sz="2187" dirty="0"/>
          </a:p>
        </p:txBody>
      </p:sp>
      <p:sp>
        <p:nvSpPr>
          <p:cNvPr id="12" name="Text 9"/>
          <p:cNvSpPr/>
          <p:nvPr/>
        </p:nvSpPr>
        <p:spPr>
          <a:xfrm>
            <a:off x="8148399" y="4160758"/>
            <a:ext cx="4133612" cy="1777008"/>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NoSQL databases excel in use cases that require high scalability, real-time analytics, and handling of large amounts of complex data, such as social media platforms and IoT applications.</a:t>
            </a:r>
            <a:endParaRPr lang="en-US" sz="1750" dirty="0"/>
          </a:p>
        </p:txBody>
      </p:sp>
      <p:pic>
        <p:nvPicPr>
          <p:cNvPr id="13"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5483">
            <a:solidFill>
              <a:srgbClr val="262654"/>
            </a:solidFill>
            <a:prstDash val="solid"/>
          </a:ln>
        </p:spPr>
      </p:sp>
      <p:sp>
        <p:nvSpPr>
          <p:cNvPr id="4" name="Text 1"/>
          <p:cNvSpPr/>
          <p:nvPr/>
        </p:nvSpPr>
        <p:spPr>
          <a:xfrm>
            <a:off x="2348389" y="794504"/>
            <a:ext cx="7962900" cy="694373"/>
          </a:xfrm>
          <a:prstGeom prst="rect">
            <a:avLst/>
          </a:prstGeom>
          <a:noFill/>
          <a:ln/>
        </p:spPr>
        <p:txBody>
          <a:bodyPr wrap="none" rtlCol="0" anchor="t"/>
          <a:lstStyle/>
          <a:p>
            <a:pPr indent="0" marL="0">
              <a:lnSpc>
                <a:spcPts val="5468"/>
              </a:lnSpc>
              <a:buNone/>
            </a:pPr>
            <a:r>
              <a:rPr lang="en-US" sz="4374" b="1" dirty="0">
                <a:solidFill>
                  <a:srgbClr val="FFFFFF"/>
                </a:solidFill>
                <a:latin typeface="Nunito" pitchFamily="34" charset="0"/>
                <a:ea typeface="Nunito" pitchFamily="34" charset="-122"/>
                <a:cs typeface="Nunito" pitchFamily="34" charset="-120"/>
              </a:rPr>
              <a:t>MongoDB: Empowering NoSQL</a:t>
            </a:r>
            <a:endParaRPr lang="en-US" sz="4374" dirty="0"/>
          </a:p>
        </p:txBody>
      </p:sp>
      <p:sp>
        <p:nvSpPr>
          <p:cNvPr id="5" name="Shape 2"/>
          <p:cNvSpPr/>
          <p:nvPr/>
        </p:nvSpPr>
        <p:spPr>
          <a:xfrm>
            <a:off x="2348389" y="1933218"/>
            <a:ext cx="4800124" cy="2966680"/>
          </a:xfrm>
          <a:prstGeom prst="roundRect">
            <a:avLst>
              <a:gd name="adj" fmla="val 13482"/>
            </a:avLst>
          </a:prstGeom>
          <a:noFill/>
          <a:ln w="27742">
            <a:solidFill>
              <a:srgbClr val="F2B42D"/>
            </a:solidFill>
            <a:prstDash val="solid"/>
          </a:ln>
        </p:spPr>
      </p:sp>
      <p:pic>
        <p:nvPicPr>
          <p:cNvPr id="6" name="Image 1" descr="preencoded.png">    </p:cNvPr>
          <p:cNvPicPr>
            <a:picLocks noChangeAspect="1"/>
          </p:cNvPicPr>
          <p:nvPr/>
        </p:nvPicPr>
        <p:blipFill>
          <a:blip r:embed="rId2"/>
          <a:stretch>
            <a:fillRect/>
          </a:stretch>
        </p:blipFill>
        <p:spPr>
          <a:xfrm>
            <a:off x="2376130" y="1960959"/>
            <a:ext cx="4744641" cy="2911197"/>
          </a:xfrm>
          <a:prstGeom prst="rect">
            <a:avLst/>
          </a:prstGeom>
        </p:spPr>
      </p:pic>
      <p:sp>
        <p:nvSpPr>
          <p:cNvPr id="7" name="Text 3"/>
          <p:cNvSpPr/>
          <p:nvPr/>
        </p:nvSpPr>
        <p:spPr>
          <a:xfrm>
            <a:off x="2348389" y="5177552"/>
            <a:ext cx="3238500" cy="347186"/>
          </a:xfrm>
          <a:prstGeom prst="rect">
            <a:avLst/>
          </a:prstGeom>
          <a:noFill/>
          <a:ln/>
        </p:spPr>
        <p:txBody>
          <a:bodyPr wrap="none" rtlCol="0" anchor="t"/>
          <a:lstStyle/>
          <a:p>
            <a:pPr algn="l" indent="0" marL="0">
              <a:lnSpc>
                <a:spcPts val="2734"/>
              </a:lnSpc>
              <a:buNone/>
            </a:pPr>
            <a:r>
              <a:rPr lang="en-US" sz="2187" b="1" dirty="0">
                <a:solidFill>
                  <a:srgbClr val="F2B42D"/>
                </a:solidFill>
                <a:latin typeface="Nunito" pitchFamily="34" charset="0"/>
                <a:ea typeface="Nunito" pitchFamily="34" charset="-122"/>
                <a:cs typeface="Nunito" pitchFamily="34" charset="-120"/>
              </a:rPr>
              <a:t>Introduction to MongoDB</a:t>
            </a:r>
            <a:endParaRPr lang="en-US" sz="2187" dirty="0"/>
          </a:p>
        </p:txBody>
      </p:sp>
      <p:sp>
        <p:nvSpPr>
          <p:cNvPr id="8" name="Text 4"/>
          <p:cNvSpPr/>
          <p:nvPr/>
        </p:nvSpPr>
        <p:spPr>
          <a:xfrm>
            <a:off x="2348389" y="5657969"/>
            <a:ext cx="4800124" cy="1777008"/>
          </a:xfrm>
          <a:prstGeom prst="rect">
            <a:avLst/>
          </a:prstGeom>
          <a:noFill/>
          <a:ln/>
        </p:spPr>
        <p:txBody>
          <a:bodyPr wrap="square" rtlCol="0" anchor="t"/>
          <a:lstStyle/>
          <a:p>
            <a:pPr algn="l" indent="0" marL="0">
              <a:lnSpc>
                <a:spcPts val="2799"/>
              </a:lnSpc>
              <a:buNone/>
            </a:pPr>
            <a:r>
              <a:rPr lang="en-US" sz="1750" dirty="0">
                <a:solidFill>
                  <a:srgbClr val="FFFFFF"/>
                </a:solidFill>
                <a:latin typeface="PT Sans" pitchFamily="34" charset="0"/>
                <a:ea typeface="PT Sans" pitchFamily="34" charset="-122"/>
                <a:cs typeface="PT Sans" pitchFamily="34" charset="-120"/>
              </a:rPr>
              <a:t>MongoDB, a popular NoSQL database, embraces the flexible document data model and offers robust features for developers, including high availability, horizontal scalability, and automatic sharding.</a:t>
            </a:r>
            <a:endParaRPr lang="en-US" sz="1750" dirty="0"/>
          </a:p>
        </p:txBody>
      </p:sp>
      <p:sp>
        <p:nvSpPr>
          <p:cNvPr id="9" name="Shape 5"/>
          <p:cNvSpPr/>
          <p:nvPr/>
        </p:nvSpPr>
        <p:spPr>
          <a:xfrm>
            <a:off x="7481768" y="1933218"/>
            <a:ext cx="4800124" cy="2966680"/>
          </a:xfrm>
          <a:prstGeom prst="roundRect">
            <a:avLst>
              <a:gd name="adj" fmla="val 13482"/>
            </a:avLst>
          </a:prstGeom>
          <a:noFill/>
          <a:ln w="27742">
            <a:solidFill>
              <a:srgbClr val="D7425E"/>
            </a:solidFill>
            <a:prstDash val="solid"/>
          </a:ln>
        </p:spPr>
      </p:sp>
      <p:pic>
        <p:nvPicPr>
          <p:cNvPr id="10" name="Image 2" descr="preencoded.png">    </p:cNvPr>
          <p:cNvPicPr>
            <a:picLocks noChangeAspect="1"/>
          </p:cNvPicPr>
          <p:nvPr/>
        </p:nvPicPr>
        <p:blipFill>
          <a:blip r:embed="rId3"/>
          <a:stretch>
            <a:fillRect/>
          </a:stretch>
        </p:blipFill>
        <p:spPr>
          <a:xfrm>
            <a:off x="7509510" y="1960959"/>
            <a:ext cx="4744641" cy="2911197"/>
          </a:xfrm>
          <a:prstGeom prst="rect">
            <a:avLst/>
          </a:prstGeom>
        </p:spPr>
      </p:pic>
      <p:sp>
        <p:nvSpPr>
          <p:cNvPr id="11" name="Text 6"/>
          <p:cNvSpPr/>
          <p:nvPr/>
        </p:nvSpPr>
        <p:spPr>
          <a:xfrm>
            <a:off x="7481768" y="5177552"/>
            <a:ext cx="2796540" cy="347186"/>
          </a:xfrm>
          <a:prstGeom prst="rect">
            <a:avLst/>
          </a:prstGeom>
          <a:noFill/>
          <a:ln/>
        </p:spPr>
        <p:txBody>
          <a:bodyPr wrap="none" rtlCol="0" anchor="t"/>
          <a:lstStyle/>
          <a:p>
            <a:pPr algn="l" indent="0" marL="0">
              <a:lnSpc>
                <a:spcPts val="2734"/>
              </a:lnSpc>
              <a:buNone/>
            </a:pPr>
            <a:r>
              <a:rPr lang="en-US" sz="2187" b="1" dirty="0">
                <a:solidFill>
                  <a:srgbClr val="D7425E"/>
                </a:solidFill>
                <a:latin typeface="Nunito" pitchFamily="34" charset="0"/>
                <a:ea typeface="Nunito" pitchFamily="34" charset="-122"/>
                <a:cs typeface="Nunito" pitchFamily="34" charset="-120"/>
              </a:rPr>
              <a:t>Features and Benefits</a:t>
            </a:r>
            <a:endParaRPr lang="en-US" sz="2187" dirty="0"/>
          </a:p>
        </p:txBody>
      </p:sp>
      <p:sp>
        <p:nvSpPr>
          <p:cNvPr id="12" name="Text 7"/>
          <p:cNvSpPr/>
          <p:nvPr/>
        </p:nvSpPr>
        <p:spPr>
          <a:xfrm>
            <a:off x="7481768" y="5657969"/>
            <a:ext cx="4800124" cy="1777008"/>
          </a:xfrm>
          <a:prstGeom prst="rect">
            <a:avLst/>
          </a:prstGeom>
          <a:noFill/>
          <a:ln/>
        </p:spPr>
        <p:txBody>
          <a:bodyPr wrap="square" rtlCol="0" anchor="t"/>
          <a:lstStyle/>
          <a:p>
            <a:pPr algn="l" indent="0" marL="0">
              <a:lnSpc>
                <a:spcPts val="2799"/>
              </a:lnSpc>
              <a:buNone/>
            </a:pPr>
            <a:r>
              <a:rPr lang="en-US" sz="1750" dirty="0">
                <a:solidFill>
                  <a:srgbClr val="FFFFFF"/>
                </a:solidFill>
                <a:latin typeface="PT Sans" pitchFamily="34" charset="0"/>
                <a:ea typeface="PT Sans" pitchFamily="34" charset="-122"/>
                <a:cs typeface="PT Sans" pitchFamily="34" charset="-120"/>
              </a:rPr>
              <a:t>Explore the advantages of MongoDB, such as its JSON-like document structure, easy integration with modern programming languages, powerful querying capabilities with the MongoDB Query Language (MQL), and flexible data modeling.</a:t>
            </a:r>
            <a:endParaRPr lang="en-US" sz="1750" dirty="0"/>
          </a:p>
        </p:txBody>
      </p:sp>
      <p:pic>
        <p:nvPicPr>
          <p:cNvPr id="13"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5483">
            <a:solidFill>
              <a:srgbClr val="262654"/>
            </a:solidFill>
            <a:prstDash val="solid"/>
          </a:ln>
        </p:spPr>
      </p:sp>
      <p:pic>
        <p:nvPicPr>
          <p:cNvPr id="4" name="Image 1" descr="preencoded.png">    </p:cNvPr>
          <p:cNvPicPr>
            <a:picLocks noChangeAspect="1"/>
          </p:cNvPicPr>
          <p:nvPr/>
        </p:nvPicPr>
        <p:blipFill>
          <a:blip r:embed="rId2"/>
          <a:stretch>
            <a:fillRect/>
          </a:stretch>
        </p:blipFill>
        <p:spPr>
          <a:xfrm>
            <a:off x="0" y="0"/>
            <a:ext cx="3657600" cy="8229600"/>
          </a:xfrm>
          <a:prstGeom prst="rect">
            <a:avLst/>
          </a:prstGeom>
        </p:spPr>
      </p:pic>
      <p:sp>
        <p:nvSpPr>
          <p:cNvPr id="5" name="Text 1"/>
          <p:cNvSpPr/>
          <p:nvPr/>
        </p:nvSpPr>
        <p:spPr>
          <a:xfrm>
            <a:off x="4490799" y="2169557"/>
            <a:ext cx="4443889" cy="694373"/>
          </a:xfrm>
          <a:prstGeom prst="rect">
            <a:avLst/>
          </a:prstGeom>
          <a:noFill/>
          <a:ln/>
        </p:spPr>
        <p:txBody>
          <a:bodyPr wrap="none" rtlCol="0" anchor="t"/>
          <a:lstStyle/>
          <a:p>
            <a:pPr indent="0" marL="0">
              <a:lnSpc>
                <a:spcPts val="5468"/>
              </a:lnSpc>
              <a:buNone/>
            </a:pPr>
            <a:r>
              <a:rPr lang="en-US" sz="4374" b="1" dirty="0">
                <a:solidFill>
                  <a:srgbClr val="FFFFFF"/>
                </a:solidFill>
                <a:latin typeface="Nunito" pitchFamily="34" charset="0"/>
                <a:ea typeface="Nunito" pitchFamily="34" charset="-122"/>
                <a:cs typeface="Nunito" pitchFamily="34" charset="-120"/>
              </a:rPr>
              <a:t>SQL Databases</a:t>
            </a:r>
            <a:endParaRPr lang="en-US" sz="4374" dirty="0"/>
          </a:p>
        </p:txBody>
      </p:sp>
      <p:sp>
        <p:nvSpPr>
          <p:cNvPr id="6" name="Shape 2"/>
          <p:cNvSpPr/>
          <p:nvPr/>
        </p:nvSpPr>
        <p:spPr>
          <a:xfrm>
            <a:off x="4490799" y="3370778"/>
            <a:ext cx="499943" cy="499943"/>
          </a:xfrm>
          <a:prstGeom prst="roundRect">
            <a:avLst>
              <a:gd name="adj" fmla="val 80001"/>
            </a:avLst>
          </a:prstGeom>
          <a:solidFill>
            <a:srgbClr val="00002E"/>
          </a:solidFill>
          <a:ln w="27742">
            <a:solidFill>
              <a:srgbClr val="F2B42D"/>
            </a:solidFill>
            <a:prstDash val="solid"/>
          </a:ln>
        </p:spPr>
      </p:sp>
      <p:sp>
        <p:nvSpPr>
          <p:cNvPr id="7" name="Text 3"/>
          <p:cNvSpPr/>
          <p:nvPr/>
        </p:nvSpPr>
        <p:spPr>
          <a:xfrm>
            <a:off x="4641652" y="3412450"/>
            <a:ext cx="198120" cy="416481"/>
          </a:xfrm>
          <a:prstGeom prst="rect">
            <a:avLst/>
          </a:prstGeom>
          <a:noFill/>
          <a:ln/>
        </p:spPr>
        <p:txBody>
          <a:bodyPr wrap="none" rtlCol="0" anchor="t"/>
          <a:lstStyle/>
          <a:p>
            <a:pPr algn="ctr" indent="0" marL="0">
              <a:lnSpc>
                <a:spcPts val="3281"/>
              </a:lnSpc>
              <a:buNone/>
            </a:pPr>
            <a:r>
              <a:rPr lang="en-US" sz="2624" b="1" dirty="0">
                <a:solidFill>
                  <a:srgbClr val="F2B42D"/>
                </a:solidFill>
                <a:latin typeface="Nunito" pitchFamily="34" charset="0"/>
                <a:ea typeface="Nunito" pitchFamily="34" charset="-122"/>
                <a:cs typeface="Nunito" pitchFamily="34" charset="-120"/>
              </a:rPr>
              <a:t>1</a:t>
            </a:r>
            <a:endParaRPr lang="en-US" sz="2624" dirty="0"/>
          </a:p>
        </p:txBody>
      </p:sp>
      <p:sp>
        <p:nvSpPr>
          <p:cNvPr id="8" name="Text 4"/>
          <p:cNvSpPr/>
          <p:nvPr/>
        </p:nvSpPr>
        <p:spPr>
          <a:xfrm>
            <a:off x="5212913" y="3447098"/>
            <a:ext cx="2499360" cy="347186"/>
          </a:xfrm>
          <a:prstGeom prst="rect">
            <a:avLst/>
          </a:prstGeom>
          <a:noFill/>
          <a:ln/>
        </p:spPr>
        <p:txBody>
          <a:bodyPr wrap="none" rtlCol="0" anchor="t"/>
          <a:lstStyle/>
          <a:p>
            <a:pPr indent="0" marL="0">
              <a:lnSpc>
                <a:spcPts val="2734"/>
              </a:lnSpc>
              <a:buNone/>
            </a:pPr>
            <a:r>
              <a:rPr lang="en-US" sz="2187" b="1" dirty="0">
                <a:solidFill>
                  <a:srgbClr val="F2B42D"/>
                </a:solidFill>
                <a:latin typeface="Nunito" pitchFamily="34" charset="0"/>
                <a:ea typeface="Nunito" pitchFamily="34" charset="-122"/>
                <a:cs typeface="Nunito" pitchFamily="34" charset="-120"/>
              </a:rPr>
              <a:t>Introduction to SQL</a:t>
            </a:r>
            <a:endParaRPr lang="en-US" sz="2187" dirty="0"/>
          </a:p>
        </p:txBody>
      </p:sp>
      <p:sp>
        <p:nvSpPr>
          <p:cNvPr id="9" name="Text 5"/>
          <p:cNvSpPr/>
          <p:nvPr/>
        </p:nvSpPr>
        <p:spPr>
          <a:xfrm>
            <a:off x="5212913" y="3927515"/>
            <a:ext cx="3820001" cy="1777008"/>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SQL databases, also known as relational databases, follow a structured approach for data organization, utilizing tables, columns, and rows for creating relationships between data entities.</a:t>
            </a:r>
            <a:endParaRPr lang="en-US" sz="1750" dirty="0"/>
          </a:p>
        </p:txBody>
      </p:sp>
      <p:sp>
        <p:nvSpPr>
          <p:cNvPr id="10" name="Shape 6"/>
          <p:cNvSpPr/>
          <p:nvPr/>
        </p:nvSpPr>
        <p:spPr>
          <a:xfrm>
            <a:off x="9255085" y="3370778"/>
            <a:ext cx="499943" cy="499943"/>
          </a:xfrm>
          <a:prstGeom prst="roundRect">
            <a:avLst>
              <a:gd name="adj" fmla="val 80001"/>
            </a:avLst>
          </a:prstGeom>
          <a:solidFill>
            <a:srgbClr val="00002E"/>
          </a:solidFill>
          <a:ln w="27742">
            <a:solidFill>
              <a:srgbClr val="D7425E"/>
            </a:solidFill>
            <a:prstDash val="solid"/>
          </a:ln>
        </p:spPr>
      </p:sp>
      <p:sp>
        <p:nvSpPr>
          <p:cNvPr id="11" name="Text 7"/>
          <p:cNvSpPr/>
          <p:nvPr/>
        </p:nvSpPr>
        <p:spPr>
          <a:xfrm>
            <a:off x="9405937" y="3412450"/>
            <a:ext cx="198120" cy="416481"/>
          </a:xfrm>
          <a:prstGeom prst="rect">
            <a:avLst/>
          </a:prstGeom>
          <a:noFill/>
          <a:ln/>
        </p:spPr>
        <p:txBody>
          <a:bodyPr wrap="none" rtlCol="0" anchor="t"/>
          <a:lstStyle/>
          <a:p>
            <a:pPr algn="ctr" indent="0" marL="0">
              <a:lnSpc>
                <a:spcPts val="3281"/>
              </a:lnSpc>
              <a:buNone/>
            </a:pPr>
            <a:r>
              <a:rPr lang="en-US" sz="2624" b="1" dirty="0">
                <a:solidFill>
                  <a:srgbClr val="D7425E"/>
                </a:solidFill>
                <a:latin typeface="Nunito" pitchFamily="34" charset="0"/>
                <a:ea typeface="Nunito" pitchFamily="34" charset="-122"/>
                <a:cs typeface="Nunito" pitchFamily="34" charset="-120"/>
              </a:rPr>
              <a:t>2</a:t>
            </a:r>
            <a:endParaRPr lang="en-US" sz="2624" dirty="0"/>
          </a:p>
        </p:txBody>
      </p:sp>
      <p:sp>
        <p:nvSpPr>
          <p:cNvPr id="12" name="Text 8"/>
          <p:cNvSpPr/>
          <p:nvPr/>
        </p:nvSpPr>
        <p:spPr>
          <a:xfrm>
            <a:off x="9977199" y="3447098"/>
            <a:ext cx="3604260" cy="347186"/>
          </a:xfrm>
          <a:prstGeom prst="rect">
            <a:avLst/>
          </a:prstGeom>
          <a:noFill/>
          <a:ln/>
        </p:spPr>
        <p:txBody>
          <a:bodyPr wrap="none" rtlCol="0" anchor="t"/>
          <a:lstStyle/>
          <a:p>
            <a:pPr indent="0" marL="0">
              <a:lnSpc>
                <a:spcPts val="2734"/>
              </a:lnSpc>
              <a:buNone/>
            </a:pPr>
            <a:r>
              <a:rPr lang="en-US" sz="2187" b="1" dirty="0">
                <a:solidFill>
                  <a:srgbClr val="D7425E"/>
                </a:solidFill>
                <a:latin typeface="Nunito" pitchFamily="34" charset="0"/>
                <a:ea typeface="Nunito" pitchFamily="34" charset="-122"/>
                <a:cs typeface="Nunito" pitchFamily="34" charset="-120"/>
              </a:rPr>
              <a:t>Functionality and Use Cases</a:t>
            </a:r>
            <a:endParaRPr lang="en-US" sz="2187" dirty="0"/>
          </a:p>
        </p:txBody>
      </p:sp>
      <p:sp>
        <p:nvSpPr>
          <p:cNvPr id="13" name="Text 9"/>
          <p:cNvSpPr/>
          <p:nvPr/>
        </p:nvSpPr>
        <p:spPr>
          <a:xfrm>
            <a:off x="9977199" y="3927515"/>
            <a:ext cx="3820001" cy="2132409"/>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SQL databases are ideal for applications with complex relationships among the data, requiring powerful querying capabilities and maintaining data integrity, such as e-commerce platforms and financial systems.</a:t>
            </a:r>
            <a:endParaRPr lang="en-US" sz="1750" dirty="0"/>
          </a:p>
        </p:txBody>
      </p:sp>
      <p:pic>
        <p:nvPicPr>
          <p:cNvPr id="14"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0791"/>
          </a:xfrm>
          <a:prstGeom prst="rect">
            <a:avLst/>
          </a:prstGeom>
          <a:solidFill>
            <a:srgbClr val="00002E">
              <a:alpha val="75000"/>
            </a:srgbClr>
          </a:solidFill>
          <a:ln w="53697">
            <a:solidFill>
              <a:srgbClr val="262654"/>
            </a:solidFill>
            <a:prstDash val="solid"/>
          </a:ln>
        </p:spPr>
      </p:sp>
      <p:pic>
        <p:nvPicPr>
          <p:cNvPr id="4" name="Image 1" descr="preencoded.png">    </p:cNvPr>
          <p:cNvPicPr>
            <a:picLocks noChangeAspect="1"/>
          </p:cNvPicPr>
          <p:nvPr/>
        </p:nvPicPr>
        <p:blipFill>
          <a:blip r:embed="rId2"/>
          <a:stretch>
            <a:fillRect/>
          </a:stretch>
        </p:blipFill>
        <p:spPr>
          <a:xfrm>
            <a:off x="0" y="0"/>
            <a:ext cx="14630400" cy="8230791"/>
          </a:xfrm>
          <a:prstGeom prst="rect">
            <a:avLst/>
          </a:prstGeom>
        </p:spPr>
      </p:pic>
      <p:sp>
        <p:nvSpPr>
          <p:cNvPr id="5" name="Shape 1"/>
          <p:cNvSpPr/>
          <p:nvPr/>
        </p:nvSpPr>
        <p:spPr>
          <a:xfrm>
            <a:off x="0" y="0"/>
            <a:ext cx="14630400" cy="8230791"/>
          </a:xfrm>
          <a:prstGeom prst="rect">
            <a:avLst/>
          </a:prstGeom>
          <a:solidFill>
            <a:srgbClr val="00002E">
              <a:alpha val="80000"/>
            </a:srgbClr>
          </a:solidFill>
          <a:ln/>
        </p:spPr>
      </p:sp>
      <p:sp>
        <p:nvSpPr>
          <p:cNvPr id="6" name="Text 2"/>
          <p:cNvSpPr/>
          <p:nvPr/>
        </p:nvSpPr>
        <p:spPr>
          <a:xfrm>
            <a:off x="2512933" y="590788"/>
            <a:ext cx="9604534" cy="1342549"/>
          </a:xfrm>
          <a:prstGeom prst="rect">
            <a:avLst/>
          </a:prstGeom>
          <a:noFill/>
          <a:ln/>
        </p:spPr>
        <p:txBody>
          <a:bodyPr wrap="square" rtlCol="0" anchor="t"/>
          <a:lstStyle/>
          <a:p>
            <a:pPr indent="0" marL="0">
              <a:lnSpc>
                <a:spcPts val="5286"/>
              </a:lnSpc>
              <a:buNone/>
            </a:pPr>
            <a:r>
              <a:rPr lang="en-US" sz="4229" b="1" dirty="0">
                <a:solidFill>
                  <a:srgbClr val="FFFFFF"/>
                </a:solidFill>
                <a:latin typeface="Nunito" pitchFamily="34" charset="0"/>
                <a:ea typeface="Nunito" pitchFamily="34" charset="-122"/>
                <a:cs typeface="Nunito" pitchFamily="34" charset="-120"/>
              </a:rPr>
              <a:t>SQL Engines: Powering Relational Databases</a:t>
            </a:r>
            <a:endParaRPr lang="en-US" sz="4229" dirty="0"/>
          </a:p>
        </p:txBody>
      </p:sp>
      <p:sp>
        <p:nvSpPr>
          <p:cNvPr id="7" name="Shape 3"/>
          <p:cNvSpPr/>
          <p:nvPr/>
        </p:nvSpPr>
        <p:spPr>
          <a:xfrm>
            <a:off x="7301865" y="2255520"/>
            <a:ext cx="26789" cy="5384483"/>
          </a:xfrm>
          <a:prstGeom prst="rect">
            <a:avLst/>
          </a:prstGeom>
          <a:solidFill>
            <a:srgbClr val="262654"/>
          </a:solidFill>
          <a:ln/>
        </p:spPr>
      </p:sp>
      <p:sp>
        <p:nvSpPr>
          <p:cNvPr id="8" name="Shape 4"/>
          <p:cNvSpPr/>
          <p:nvPr/>
        </p:nvSpPr>
        <p:spPr>
          <a:xfrm>
            <a:off x="7556837" y="2651462"/>
            <a:ext cx="751880" cy="26789"/>
          </a:xfrm>
          <a:prstGeom prst="rect">
            <a:avLst/>
          </a:prstGeom>
          <a:solidFill>
            <a:srgbClr val="F2B42D"/>
          </a:solidFill>
          <a:ln/>
        </p:spPr>
      </p:sp>
      <p:sp>
        <p:nvSpPr>
          <p:cNvPr id="9" name="Shape 5"/>
          <p:cNvSpPr/>
          <p:nvPr/>
        </p:nvSpPr>
        <p:spPr>
          <a:xfrm>
            <a:off x="7073563" y="2423279"/>
            <a:ext cx="483275" cy="483275"/>
          </a:xfrm>
          <a:prstGeom prst="roundRect">
            <a:avLst>
              <a:gd name="adj" fmla="val 80019"/>
            </a:avLst>
          </a:prstGeom>
          <a:solidFill>
            <a:srgbClr val="00002E"/>
          </a:solidFill>
          <a:ln w="26789">
            <a:solidFill>
              <a:srgbClr val="F2B42D"/>
            </a:solidFill>
            <a:prstDash val="solid"/>
          </a:ln>
        </p:spPr>
      </p:sp>
      <p:sp>
        <p:nvSpPr>
          <p:cNvPr id="10" name="Text 6"/>
          <p:cNvSpPr/>
          <p:nvPr/>
        </p:nvSpPr>
        <p:spPr>
          <a:xfrm>
            <a:off x="7219890" y="2463522"/>
            <a:ext cx="190500" cy="402788"/>
          </a:xfrm>
          <a:prstGeom prst="rect">
            <a:avLst/>
          </a:prstGeom>
          <a:noFill/>
          <a:ln/>
        </p:spPr>
        <p:txBody>
          <a:bodyPr wrap="none" rtlCol="0" anchor="t"/>
          <a:lstStyle/>
          <a:p>
            <a:pPr algn="ctr" indent="0" marL="0">
              <a:lnSpc>
                <a:spcPts val="3172"/>
              </a:lnSpc>
              <a:buNone/>
            </a:pPr>
            <a:r>
              <a:rPr lang="en-US" sz="2537" b="1" dirty="0">
                <a:solidFill>
                  <a:srgbClr val="F2B42D"/>
                </a:solidFill>
                <a:latin typeface="Nunito" pitchFamily="34" charset="0"/>
                <a:ea typeface="Nunito" pitchFamily="34" charset="-122"/>
                <a:cs typeface="Nunito" pitchFamily="34" charset="-120"/>
              </a:rPr>
              <a:t>1</a:t>
            </a:r>
            <a:endParaRPr lang="en-US" sz="2537" dirty="0"/>
          </a:p>
        </p:txBody>
      </p:sp>
      <p:sp>
        <p:nvSpPr>
          <p:cNvPr id="11" name="Text 7"/>
          <p:cNvSpPr/>
          <p:nvPr/>
        </p:nvSpPr>
        <p:spPr>
          <a:xfrm>
            <a:off x="8496776" y="2470309"/>
            <a:ext cx="3620691" cy="1007269"/>
          </a:xfrm>
          <a:prstGeom prst="rect">
            <a:avLst/>
          </a:prstGeom>
          <a:noFill/>
          <a:ln/>
        </p:spPr>
        <p:txBody>
          <a:bodyPr wrap="square" rtlCol="0" anchor="t"/>
          <a:lstStyle/>
          <a:p>
            <a:pPr algn="l" indent="0" marL="0">
              <a:lnSpc>
                <a:spcPts val="2643"/>
              </a:lnSpc>
              <a:buNone/>
            </a:pPr>
            <a:r>
              <a:rPr lang="en-US" sz="2115" b="1" dirty="0">
                <a:solidFill>
                  <a:srgbClr val="F2B42D"/>
                </a:solidFill>
                <a:latin typeface="Nunito" pitchFamily="34" charset="0"/>
                <a:ea typeface="Nunito" pitchFamily="34" charset="-122"/>
                <a:cs typeface="Nunito" pitchFamily="34" charset="-120"/>
              </a:rPr>
              <a:t>Relational Database Management Systems (RDBMS)</a:t>
            </a:r>
            <a:endParaRPr lang="en-US" sz="2115" dirty="0"/>
          </a:p>
        </p:txBody>
      </p:sp>
      <p:sp>
        <p:nvSpPr>
          <p:cNvPr id="12" name="Text 8"/>
          <p:cNvSpPr/>
          <p:nvPr/>
        </p:nvSpPr>
        <p:spPr>
          <a:xfrm>
            <a:off x="8496776" y="3606403"/>
            <a:ext cx="3620691" cy="2061686"/>
          </a:xfrm>
          <a:prstGeom prst="rect">
            <a:avLst/>
          </a:prstGeom>
          <a:noFill/>
          <a:ln/>
        </p:spPr>
        <p:txBody>
          <a:bodyPr wrap="square" rtlCol="0" anchor="t"/>
          <a:lstStyle/>
          <a:p>
            <a:pPr algn="l" indent="0" marL="0">
              <a:lnSpc>
                <a:spcPts val="2707"/>
              </a:lnSpc>
              <a:buNone/>
            </a:pPr>
            <a:r>
              <a:rPr lang="en-US" sz="1692" dirty="0">
                <a:solidFill>
                  <a:srgbClr val="FFFFFF"/>
                </a:solidFill>
                <a:latin typeface="PT Sans" pitchFamily="34" charset="0"/>
                <a:ea typeface="PT Sans" pitchFamily="34" charset="-122"/>
                <a:cs typeface="PT Sans" pitchFamily="34" charset="-120"/>
              </a:rPr>
              <a:t>RDBMS, like MySQL, PostgreSQL, and Oracle, offer robust SQL query processing, ACID transactions, and strong data consistency, ensuring the reliability and integrity of the stored data.</a:t>
            </a:r>
            <a:endParaRPr lang="en-US" sz="1692" dirty="0"/>
          </a:p>
        </p:txBody>
      </p:sp>
      <p:sp>
        <p:nvSpPr>
          <p:cNvPr id="13" name="Shape 9"/>
          <p:cNvSpPr/>
          <p:nvPr/>
        </p:nvSpPr>
        <p:spPr>
          <a:xfrm>
            <a:off x="6321683" y="3725525"/>
            <a:ext cx="751880" cy="26789"/>
          </a:xfrm>
          <a:prstGeom prst="rect">
            <a:avLst/>
          </a:prstGeom>
          <a:solidFill>
            <a:srgbClr val="D7425E"/>
          </a:solidFill>
          <a:ln/>
        </p:spPr>
      </p:sp>
      <p:sp>
        <p:nvSpPr>
          <p:cNvPr id="14" name="Shape 10"/>
          <p:cNvSpPr/>
          <p:nvPr/>
        </p:nvSpPr>
        <p:spPr>
          <a:xfrm>
            <a:off x="7073563" y="3497342"/>
            <a:ext cx="483275" cy="483275"/>
          </a:xfrm>
          <a:prstGeom prst="roundRect">
            <a:avLst>
              <a:gd name="adj" fmla="val 80019"/>
            </a:avLst>
          </a:prstGeom>
          <a:solidFill>
            <a:srgbClr val="00002E"/>
          </a:solidFill>
          <a:ln w="26789">
            <a:solidFill>
              <a:srgbClr val="D7425E"/>
            </a:solidFill>
            <a:prstDash val="solid"/>
          </a:ln>
        </p:spPr>
      </p:sp>
      <p:sp>
        <p:nvSpPr>
          <p:cNvPr id="15" name="Text 11"/>
          <p:cNvSpPr/>
          <p:nvPr/>
        </p:nvSpPr>
        <p:spPr>
          <a:xfrm>
            <a:off x="7219890" y="3537585"/>
            <a:ext cx="190500" cy="402788"/>
          </a:xfrm>
          <a:prstGeom prst="rect">
            <a:avLst/>
          </a:prstGeom>
          <a:noFill/>
          <a:ln/>
        </p:spPr>
        <p:txBody>
          <a:bodyPr wrap="none" rtlCol="0" anchor="t"/>
          <a:lstStyle/>
          <a:p>
            <a:pPr algn="ctr" indent="0" marL="0">
              <a:lnSpc>
                <a:spcPts val="3172"/>
              </a:lnSpc>
              <a:buNone/>
            </a:pPr>
            <a:r>
              <a:rPr lang="en-US" sz="2537" b="1" dirty="0">
                <a:solidFill>
                  <a:srgbClr val="D7425E"/>
                </a:solidFill>
                <a:latin typeface="Nunito" pitchFamily="34" charset="0"/>
                <a:ea typeface="Nunito" pitchFamily="34" charset="-122"/>
                <a:cs typeface="Nunito" pitchFamily="34" charset="-120"/>
              </a:rPr>
              <a:t>2</a:t>
            </a:r>
            <a:endParaRPr lang="en-US" sz="2537" dirty="0"/>
          </a:p>
        </p:txBody>
      </p:sp>
      <p:sp>
        <p:nvSpPr>
          <p:cNvPr id="16" name="Text 12"/>
          <p:cNvSpPr/>
          <p:nvPr/>
        </p:nvSpPr>
        <p:spPr>
          <a:xfrm>
            <a:off x="3466624" y="3544372"/>
            <a:ext cx="2667000" cy="335756"/>
          </a:xfrm>
          <a:prstGeom prst="rect">
            <a:avLst/>
          </a:prstGeom>
          <a:noFill/>
          <a:ln/>
        </p:spPr>
        <p:txBody>
          <a:bodyPr wrap="none" rtlCol="0" anchor="t"/>
          <a:lstStyle/>
          <a:p>
            <a:pPr algn="r" indent="0" marL="0">
              <a:lnSpc>
                <a:spcPts val="2643"/>
              </a:lnSpc>
              <a:buNone/>
            </a:pPr>
            <a:r>
              <a:rPr lang="en-US" sz="2115" b="1" dirty="0">
                <a:solidFill>
                  <a:srgbClr val="D7425E"/>
                </a:solidFill>
                <a:latin typeface="Nunito" pitchFamily="34" charset="0"/>
                <a:ea typeface="Nunito" pitchFamily="34" charset="-122"/>
                <a:cs typeface="Nunito" pitchFamily="34" charset="-120"/>
              </a:rPr>
              <a:t>Features and Benefits</a:t>
            </a:r>
            <a:endParaRPr lang="en-US" sz="2115" dirty="0"/>
          </a:p>
        </p:txBody>
      </p:sp>
      <p:sp>
        <p:nvSpPr>
          <p:cNvPr id="17" name="Text 13"/>
          <p:cNvSpPr/>
          <p:nvPr/>
        </p:nvSpPr>
        <p:spPr>
          <a:xfrm>
            <a:off x="2512933" y="4008953"/>
            <a:ext cx="3620691" cy="2405301"/>
          </a:xfrm>
          <a:prstGeom prst="rect">
            <a:avLst/>
          </a:prstGeom>
          <a:noFill/>
          <a:ln/>
        </p:spPr>
        <p:txBody>
          <a:bodyPr wrap="square" rtlCol="0" anchor="t"/>
          <a:lstStyle/>
          <a:p>
            <a:pPr algn="r" indent="0" marL="0">
              <a:lnSpc>
                <a:spcPts val="2707"/>
              </a:lnSpc>
              <a:buNone/>
            </a:pPr>
            <a:r>
              <a:rPr lang="en-US" sz="1692" dirty="0">
                <a:solidFill>
                  <a:srgbClr val="FFFFFF"/>
                </a:solidFill>
                <a:latin typeface="PT Sans" pitchFamily="34" charset="0"/>
                <a:ea typeface="PT Sans" pitchFamily="34" charset="-122"/>
                <a:cs typeface="PT Sans" pitchFamily="34" charset="-120"/>
              </a:rPr>
              <a:t>Discover the features of SQL databases, including data integrity constraints, primary and foreign keys, join operations, and the widely supported SQL querying language, providing a standardized approach to data retrieval and manipulation.</a:t>
            </a:r>
            <a:endParaRPr lang="en-US" sz="1692" dirty="0"/>
          </a:p>
        </p:txBody>
      </p:sp>
      <p:pic>
        <p:nvPicPr>
          <p:cNvPr id="1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5483">
            <a:solidFill>
              <a:srgbClr val="262654"/>
            </a:solidFill>
            <a:prstDash val="solid"/>
          </a:ln>
        </p:spPr>
      </p:sp>
      <p:pic>
        <p:nvPicPr>
          <p:cNvPr id="4" name="Image 1" descr="preencoded.png">    </p:cNvPr>
          <p:cNvPicPr>
            <a:picLocks noChangeAspect="1"/>
          </p:cNvPicPr>
          <p:nvPr/>
        </p:nvPicPr>
        <p:blipFill>
          <a:blip r:embed="rId2"/>
          <a:stretch>
            <a:fillRect/>
          </a:stretch>
        </p:blipFill>
        <p:spPr>
          <a:xfrm>
            <a:off x="10972800" y="0"/>
            <a:ext cx="3657600" cy="8229600"/>
          </a:xfrm>
          <a:prstGeom prst="rect">
            <a:avLst/>
          </a:prstGeom>
        </p:spPr>
      </p:pic>
      <p:sp>
        <p:nvSpPr>
          <p:cNvPr id="5" name="Text 1"/>
          <p:cNvSpPr/>
          <p:nvPr/>
        </p:nvSpPr>
        <p:spPr>
          <a:xfrm>
            <a:off x="833199" y="736759"/>
            <a:ext cx="7010400" cy="694373"/>
          </a:xfrm>
          <a:prstGeom prst="rect">
            <a:avLst/>
          </a:prstGeom>
          <a:noFill/>
          <a:ln/>
        </p:spPr>
        <p:txBody>
          <a:bodyPr wrap="none" rtlCol="0" anchor="t"/>
          <a:lstStyle/>
          <a:p>
            <a:pPr indent="0" marL="0">
              <a:lnSpc>
                <a:spcPts val="5468"/>
              </a:lnSpc>
              <a:buNone/>
            </a:pPr>
            <a:r>
              <a:rPr lang="en-US" sz="4374" b="1" dirty="0">
                <a:solidFill>
                  <a:srgbClr val="FFFFFF"/>
                </a:solidFill>
                <a:latin typeface="Nunito" pitchFamily="34" charset="0"/>
                <a:ea typeface="Nunito" pitchFamily="34" charset="-122"/>
                <a:cs typeface="Nunito" pitchFamily="34" charset="-120"/>
              </a:rPr>
              <a:t>Comparing NoSQL and SQL</a:t>
            </a:r>
            <a:endParaRPr lang="en-US" sz="4374" dirty="0"/>
          </a:p>
        </p:txBody>
      </p:sp>
      <p:sp>
        <p:nvSpPr>
          <p:cNvPr id="6" name="Shape 2"/>
          <p:cNvSpPr/>
          <p:nvPr/>
        </p:nvSpPr>
        <p:spPr>
          <a:xfrm>
            <a:off x="833199" y="1764387"/>
            <a:ext cx="4542115" cy="3459837"/>
          </a:xfrm>
          <a:prstGeom prst="roundRect">
            <a:avLst>
              <a:gd name="adj" fmla="val 11560"/>
            </a:avLst>
          </a:prstGeom>
          <a:solidFill>
            <a:srgbClr val="00002E"/>
          </a:solidFill>
          <a:ln w="27742">
            <a:solidFill>
              <a:srgbClr val="F2B42D"/>
            </a:solidFill>
            <a:prstDash val="solid"/>
          </a:ln>
        </p:spPr>
      </p:sp>
      <p:sp>
        <p:nvSpPr>
          <p:cNvPr id="7" name="Text 3"/>
          <p:cNvSpPr/>
          <p:nvPr/>
        </p:nvSpPr>
        <p:spPr>
          <a:xfrm>
            <a:off x="1083112" y="2014299"/>
            <a:ext cx="4042291" cy="694373"/>
          </a:xfrm>
          <a:prstGeom prst="rect">
            <a:avLst/>
          </a:prstGeom>
          <a:noFill/>
          <a:ln/>
        </p:spPr>
        <p:txBody>
          <a:bodyPr wrap="square" rtlCol="0" anchor="t"/>
          <a:lstStyle/>
          <a:p>
            <a:pPr indent="0" marL="0">
              <a:lnSpc>
                <a:spcPts val="2734"/>
              </a:lnSpc>
              <a:buNone/>
            </a:pPr>
            <a:r>
              <a:rPr lang="en-US" sz="2187" b="1" dirty="0">
                <a:solidFill>
                  <a:srgbClr val="F2B42D"/>
                </a:solidFill>
                <a:latin typeface="Nunito" pitchFamily="34" charset="0"/>
                <a:ea typeface="Nunito" pitchFamily="34" charset="-122"/>
                <a:cs typeface="Nunito" pitchFamily="34" charset="-120"/>
              </a:rPr>
              <a:t>Data Modeling and Schema Flexibility</a:t>
            </a:r>
            <a:endParaRPr lang="en-US" sz="2187" dirty="0"/>
          </a:p>
        </p:txBody>
      </p:sp>
      <p:sp>
        <p:nvSpPr>
          <p:cNvPr id="8" name="Text 4"/>
          <p:cNvSpPr/>
          <p:nvPr/>
        </p:nvSpPr>
        <p:spPr>
          <a:xfrm>
            <a:off x="1083112" y="2841903"/>
            <a:ext cx="4042291" cy="2132409"/>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While NoSQL databases offer flexible schema designs, allowing for agile development and accommodating evolving data structures, SQL databases provide stricter schema enforcement for maintaining data consistency.</a:t>
            </a:r>
            <a:endParaRPr lang="en-US" sz="1750" dirty="0"/>
          </a:p>
        </p:txBody>
      </p:sp>
      <p:sp>
        <p:nvSpPr>
          <p:cNvPr id="9" name="Shape 5"/>
          <p:cNvSpPr/>
          <p:nvPr/>
        </p:nvSpPr>
        <p:spPr>
          <a:xfrm>
            <a:off x="5597485" y="1764387"/>
            <a:ext cx="4542115" cy="3459837"/>
          </a:xfrm>
          <a:prstGeom prst="roundRect">
            <a:avLst>
              <a:gd name="adj" fmla="val 11560"/>
            </a:avLst>
          </a:prstGeom>
          <a:solidFill>
            <a:srgbClr val="00002E"/>
          </a:solidFill>
          <a:ln w="27742">
            <a:solidFill>
              <a:srgbClr val="D7425E"/>
            </a:solidFill>
            <a:prstDash val="solid"/>
          </a:ln>
        </p:spPr>
      </p:sp>
      <p:sp>
        <p:nvSpPr>
          <p:cNvPr id="10" name="Text 6"/>
          <p:cNvSpPr/>
          <p:nvPr/>
        </p:nvSpPr>
        <p:spPr>
          <a:xfrm>
            <a:off x="5847398" y="2014299"/>
            <a:ext cx="4042291" cy="694373"/>
          </a:xfrm>
          <a:prstGeom prst="rect">
            <a:avLst/>
          </a:prstGeom>
          <a:noFill/>
          <a:ln/>
        </p:spPr>
        <p:txBody>
          <a:bodyPr wrap="square" rtlCol="0" anchor="t"/>
          <a:lstStyle/>
          <a:p>
            <a:pPr indent="0" marL="0">
              <a:lnSpc>
                <a:spcPts val="2734"/>
              </a:lnSpc>
              <a:buNone/>
            </a:pPr>
            <a:r>
              <a:rPr lang="en-US" sz="2187" b="1" dirty="0">
                <a:solidFill>
                  <a:srgbClr val="D7425E"/>
                </a:solidFill>
                <a:latin typeface="Nunito" pitchFamily="34" charset="0"/>
                <a:ea typeface="Nunito" pitchFamily="34" charset="-122"/>
                <a:cs typeface="Nunito" pitchFamily="34" charset="-120"/>
              </a:rPr>
              <a:t>Query Language and Performance</a:t>
            </a:r>
            <a:endParaRPr lang="en-US" sz="2187" dirty="0"/>
          </a:p>
        </p:txBody>
      </p:sp>
      <p:sp>
        <p:nvSpPr>
          <p:cNvPr id="11" name="Text 7"/>
          <p:cNvSpPr/>
          <p:nvPr/>
        </p:nvSpPr>
        <p:spPr>
          <a:xfrm>
            <a:off x="5847398" y="2841903"/>
            <a:ext cx="4042291" cy="2132409"/>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With NoSQL databases, developers can leverage document-oriented query languages, enabling efficient retrieval of nested data, while SQL databases excel in complex query optimization and handling large datasets.</a:t>
            </a:r>
            <a:endParaRPr lang="en-US" sz="1750" dirty="0"/>
          </a:p>
        </p:txBody>
      </p:sp>
      <p:sp>
        <p:nvSpPr>
          <p:cNvPr id="12" name="Shape 8"/>
          <p:cNvSpPr/>
          <p:nvPr/>
        </p:nvSpPr>
        <p:spPr>
          <a:xfrm>
            <a:off x="833199" y="5446395"/>
            <a:ext cx="9306401" cy="2046446"/>
          </a:xfrm>
          <a:prstGeom prst="roundRect">
            <a:avLst>
              <a:gd name="adj" fmla="val 19544"/>
            </a:avLst>
          </a:prstGeom>
          <a:solidFill>
            <a:srgbClr val="00002E"/>
          </a:solidFill>
          <a:ln w="27742">
            <a:solidFill>
              <a:srgbClr val="DD785E"/>
            </a:solidFill>
            <a:prstDash val="solid"/>
          </a:ln>
        </p:spPr>
      </p:sp>
      <p:sp>
        <p:nvSpPr>
          <p:cNvPr id="13" name="Text 9"/>
          <p:cNvSpPr/>
          <p:nvPr/>
        </p:nvSpPr>
        <p:spPr>
          <a:xfrm>
            <a:off x="1083112" y="5696307"/>
            <a:ext cx="3390900" cy="347186"/>
          </a:xfrm>
          <a:prstGeom prst="rect">
            <a:avLst/>
          </a:prstGeom>
          <a:noFill/>
          <a:ln/>
        </p:spPr>
        <p:txBody>
          <a:bodyPr wrap="none" rtlCol="0" anchor="t"/>
          <a:lstStyle/>
          <a:p>
            <a:pPr indent="0" marL="0">
              <a:lnSpc>
                <a:spcPts val="2734"/>
              </a:lnSpc>
              <a:buNone/>
            </a:pPr>
            <a:r>
              <a:rPr lang="en-US" sz="2187" b="1" dirty="0">
                <a:solidFill>
                  <a:srgbClr val="DD785E"/>
                </a:solidFill>
                <a:latin typeface="Nunito" pitchFamily="34" charset="0"/>
                <a:ea typeface="Nunito" pitchFamily="34" charset="-122"/>
                <a:cs typeface="Nunito" pitchFamily="34" charset="-120"/>
              </a:rPr>
              <a:t>Scalability and Replication</a:t>
            </a:r>
            <a:endParaRPr lang="en-US" sz="2187" dirty="0"/>
          </a:p>
        </p:txBody>
      </p:sp>
      <p:sp>
        <p:nvSpPr>
          <p:cNvPr id="14" name="Text 10"/>
          <p:cNvSpPr/>
          <p:nvPr/>
        </p:nvSpPr>
        <p:spPr>
          <a:xfrm>
            <a:off x="1083112" y="6176724"/>
            <a:ext cx="8806577" cy="1066205"/>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NoSQL databases offer seamless horizontal scalability, allowing organizations to distribute data across multiple nodes for high performance and low latency, whereas SQL databases provide reliable ACID transactions and strong data consistency.</a:t>
            </a:r>
            <a:endParaRPr lang="en-US" sz="1750" dirty="0"/>
          </a:p>
        </p:txBody>
      </p:sp>
      <p:pic>
        <p:nvPicPr>
          <p:cNvPr id="15"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5483">
            <a:solidFill>
              <a:srgbClr val="262654"/>
            </a:solidFill>
            <a:prstDash val="solid"/>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0002E">
              <a:alpha val="80000"/>
            </a:srgbClr>
          </a:solidFill>
          <a:ln/>
        </p:spPr>
      </p:sp>
      <p:sp>
        <p:nvSpPr>
          <p:cNvPr id="6" name="Text 2"/>
          <p:cNvSpPr/>
          <p:nvPr/>
        </p:nvSpPr>
        <p:spPr>
          <a:xfrm>
            <a:off x="2348389" y="2347317"/>
            <a:ext cx="9204960" cy="694373"/>
          </a:xfrm>
          <a:prstGeom prst="rect">
            <a:avLst/>
          </a:prstGeom>
          <a:noFill/>
          <a:ln/>
        </p:spPr>
        <p:txBody>
          <a:bodyPr wrap="none" rtlCol="0" anchor="t"/>
          <a:lstStyle/>
          <a:p>
            <a:pPr indent="0" marL="0">
              <a:lnSpc>
                <a:spcPts val="5468"/>
              </a:lnSpc>
              <a:buNone/>
            </a:pPr>
            <a:r>
              <a:rPr lang="en-US" sz="4374" b="1" dirty="0">
                <a:solidFill>
                  <a:srgbClr val="FFFFFF"/>
                </a:solidFill>
                <a:latin typeface="Nunito" pitchFamily="34" charset="0"/>
                <a:ea typeface="Nunito" pitchFamily="34" charset="-122"/>
                <a:cs typeface="Nunito" pitchFamily="34" charset="-120"/>
              </a:rPr>
              <a:t>Conclusion: Making the Right Choice</a:t>
            </a:r>
            <a:endParaRPr lang="en-US" sz="4374" dirty="0"/>
          </a:p>
        </p:txBody>
      </p:sp>
      <p:sp>
        <p:nvSpPr>
          <p:cNvPr id="7" name="Shape 3"/>
          <p:cNvSpPr/>
          <p:nvPr/>
        </p:nvSpPr>
        <p:spPr>
          <a:xfrm>
            <a:off x="2348389" y="3548539"/>
            <a:ext cx="499943" cy="499943"/>
          </a:xfrm>
          <a:prstGeom prst="roundRect">
            <a:avLst>
              <a:gd name="adj" fmla="val 80001"/>
            </a:avLst>
          </a:prstGeom>
          <a:solidFill>
            <a:srgbClr val="00002E"/>
          </a:solidFill>
          <a:ln w="27742">
            <a:solidFill>
              <a:srgbClr val="F2B42D"/>
            </a:solidFill>
            <a:prstDash val="solid"/>
          </a:ln>
        </p:spPr>
      </p:sp>
      <p:sp>
        <p:nvSpPr>
          <p:cNvPr id="8" name="Text 4"/>
          <p:cNvSpPr/>
          <p:nvPr/>
        </p:nvSpPr>
        <p:spPr>
          <a:xfrm>
            <a:off x="2499241" y="3590211"/>
            <a:ext cx="198120" cy="416481"/>
          </a:xfrm>
          <a:prstGeom prst="rect">
            <a:avLst/>
          </a:prstGeom>
          <a:noFill/>
          <a:ln/>
        </p:spPr>
        <p:txBody>
          <a:bodyPr wrap="none" rtlCol="0" anchor="t"/>
          <a:lstStyle/>
          <a:p>
            <a:pPr algn="ctr" indent="0" marL="0">
              <a:lnSpc>
                <a:spcPts val="3281"/>
              </a:lnSpc>
              <a:buNone/>
            </a:pPr>
            <a:r>
              <a:rPr lang="en-US" sz="2624" b="1" dirty="0">
                <a:solidFill>
                  <a:srgbClr val="F2B42D"/>
                </a:solidFill>
                <a:latin typeface="Nunito" pitchFamily="34" charset="0"/>
                <a:ea typeface="Nunito" pitchFamily="34" charset="-122"/>
                <a:cs typeface="Nunito" pitchFamily="34" charset="-120"/>
              </a:rPr>
              <a:t>1</a:t>
            </a:r>
            <a:endParaRPr lang="en-US" sz="2624" dirty="0"/>
          </a:p>
        </p:txBody>
      </p:sp>
      <p:sp>
        <p:nvSpPr>
          <p:cNvPr id="9" name="Text 5"/>
          <p:cNvSpPr/>
          <p:nvPr/>
        </p:nvSpPr>
        <p:spPr>
          <a:xfrm>
            <a:off x="3070503" y="3624858"/>
            <a:ext cx="2221944" cy="347186"/>
          </a:xfrm>
          <a:prstGeom prst="rect">
            <a:avLst/>
          </a:prstGeom>
          <a:noFill/>
          <a:ln/>
        </p:spPr>
        <p:txBody>
          <a:bodyPr wrap="none" rtlCol="0" anchor="t"/>
          <a:lstStyle/>
          <a:p>
            <a:pPr indent="0" marL="0">
              <a:lnSpc>
                <a:spcPts val="2734"/>
              </a:lnSpc>
              <a:buNone/>
            </a:pPr>
            <a:r>
              <a:rPr lang="en-US" sz="2187" b="1" dirty="0">
                <a:solidFill>
                  <a:srgbClr val="F2B42D"/>
                </a:solidFill>
                <a:latin typeface="Nunito" pitchFamily="34" charset="0"/>
                <a:ea typeface="Nunito" pitchFamily="34" charset="-122"/>
                <a:cs typeface="Nunito" pitchFamily="34" charset="-120"/>
              </a:rPr>
              <a:t>Key Differences</a:t>
            </a:r>
            <a:endParaRPr lang="en-US" sz="2187" dirty="0"/>
          </a:p>
        </p:txBody>
      </p:sp>
      <p:sp>
        <p:nvSpPr>
          <p:cNvPr id="10" name="Text 6"/>
          <p:cNvSpPr/>
          <p:nvPr/>
        </p:nvSpPr>
        <p:spPr>
          <a:xfrm>
            <a:off x="3070503" y="4105275"/>
            <a:ext cx="4133612" cy="1777008"/>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Summarize the differences between NoSQL and SQL databases, emphasizing their unique characteristics in terms of data modeling, query language, performance, scalability, and consistency.</a:t>
            </a:r>
            <a:endParaRPr lang="en-US" sz="1750" dirty="0"/>
          </a:p>
        </p:txBody>
      </p:sp>
      <p:sp>
        <p:nvSpPr>
          <p:cNvPr id="11" name="Shape 7"/>
          <p:cNvSpPr/>
          <p:nvPr/>
        </p:nvSpPr>
        <p:spPr>
          <a:xfrm>
            <a:off x="7426285" y="3548539"/>
            <a:ext cx="499943" cy="499943"/>
          </a:xfrm>
          <a:prstGeom prst="roundRect">
            <a:avLst>
              <a:gd name="adj" fmla="val 80001"/>
            </a:avLst>
          </a:prstGeom>
          <a:solidFill>
            <a:srgbClr val="00002E"/>
          </a:solidFill>
          <a:ln w="27742">
            <a:solidFill>
              <a:srgbClr val="D7425E"/>
            </a:solidFill>
            <a:prstDash val="solid"/>
          </a:ln>
        </p:spPr>
      </p:sp>
      <p:sp>
        <p:nvSpPr>
          <p:cNvPr id="12" name="Text 8"/>
          <p:cNvSpPr/>
          <p:nvPr/>
        </p:nvSpPr>
        <p:spPr>
          <a:xfrm>
            <a:off x="7577138" y="3590211"/>
            <a:ext cx="198120" cy="416481"/>
          </a:xfrm>
          <a:prstGeom prst="rect">
            <a:avLst/>
          </a:prstGeom>
          <a:noFill/>
          <a:ln/>
        </p:spPr>
        <p:txBody>
          <a:bodyPr wrap="none" rtlCol="0" anchor="t"/>
          <a:lstStyle/>
          <a:p>
            <a:pPr algn="ctr" indent="0" marL="0">
              <a:lnSpc>
                <a:spcPts val="3281"/>
              </a:lnSpc>
              <a:buNone/>
            </a:pPr>
            <a:r>
              <a:rPr lang="en-US" sz="2624" b="1" dirty="0">
                <a:solidFill>
                  <a:srgbClr val="D7425E"/>
                </a:solidFill>
                <a:latin typeface="Nunito" pitchFamily="34" charset="0"/>
                <a:ea typeface="Nunito" pitchFamily="34" charset="-122"/>
                <a:cs typeface="Nunito" pitchFamily="34" charset="-120"/>
              </a:rPr>
              <a:t>2</a:t>
            </a:r>
            <a:endParaRPr lang="en-US" sz="2624" dirty="0"/>
          </a:p>
        </p:txBody>
      </p:sp>
      <p:sp>
        <p:nvSpPr>
          <p:cNvPr id="13" name="Text 9"/>
          <p:cNvSpPr/>
          <p:nvPr/>
        </p:nvSpPr>
        <p:spPr>
          <a:xfrm>
            <a:off x="8148399" y="3624858"/>
            <a:ext cx="3368040" cy="347186"/>
          </a:xfrm>
          <a:prstGeom prst="rect">
            <a:avLst/>
          </a:prstGeom>
          <a:noFill/>
          <a:ln/>
        </p:spPr>
        <p:txBody>
          <a:bodyPr wrap="none" rtlCol="0" anchor="t"/>
          <a:lstStyle/>
          <a:p>
            <a:pPr indent="0" marL="0">
              <a:lnSpc>
                <a:spcPts val="2734"/>
              </a:lnSpc>
              <a:buNone/>
            </a:pPr>
            <a:r>
              <a:rPr lang="en-US" sz="2187" b="1" dirty="0">
                <a:solidFill>
                  <a:srgbClr val="D7425E"/>
                </a:solidFill>
                <a:latin typeface="Nunito" pitchFamily="34" charset="0"/>
                <a:ea typeface="Nunito" pitchFamily="34" charset="-122"/>
                <a:cs typeface="Nunito" pitchFamily="34" charset="-120"/>
              </a:rPr>
              <a:t>Choosing Based on Needs</a:t>
            </a:r>
            <a:endParaRPr lang="en-US" sz="2187" dirty="0"/>
          </a:p>
        </p:txBody>
      </p:sp>
      <p:sp>
        <p:nvSpPr>
          <p:cNvPr id="14" name="Text 10"/>
          <p:cNvSpPr/>
          <p:nvPr/>
        </p:nvSpPr>
        <p:spPr>
          <a:xfrm>
            <a:off x="8148399" y="4105275"/>
            <a:ext cx="4133612" cy="1777008"/>
          </a:xfrm>
          <a:prstGeom prst="rect">
            <a:avLst/>
          </a:prstGeom>
          <a:noFill/>
          <a:ln/>
        </p:spPr>
        <p:txBody>
          <a:bodyPr wrap="square" rtlCol="0" anchor="t"/>
          <a:lstStyle/>
          <a:p>
            <a:pPr indent="0" marL="0">
              <a:lnSpc>
                <a:spcPts val="2799"/>
              </a:lnSpc>
              <a:buNone/>
            </a:pPr>
            <a:r>
              <a:rPr lang="en-US" sz="1750" dirty="0">
                <a:solidFill>
                  <a:srgbClr val="FFFFFF"/>
                </a:solidFill>
                <a:latin typeface="PT Sans" pitchFamily="34" charset="0"/>
                <a:ea typeface="PT Sans" pitchFamily="34" charset="-122"/>
                <a:cs typeface="PT Sans" pitchFamily="34" charset="-120"/>
              </a:rPr>
              <a:t>Highlight the factors to consider when selecting between MongoDB and SQL databases, taking into account specific requirements, project scope, data complexity, and performance expectations.</a:t>
            </a:r>
            <a:endParaRPr lang="en-US" sz="1750" dirty="0"/>
          </a:p>
        </p:txBody>
      </p:sp>
      <p:pic>
        <p:nvPicPr>
          <p:cNvPr id="15"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2023-12-14T11:23:23Z</dcterms:created>
  <dcterms:modified xsi:type="dcterms:W3CDTF">2023-12-14T11:23:23Z</dcterms:modified>
</cp:coreProperties>
</file>